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08" r:id="rId1"/>
  </p:sldMasterIdLst>
  <p:sldIdLst>
    <p:sldId id="257" r:id="rId2"/>
    <p:sldId id="262" r:id="rId3"/>
    <p:sldId id="263" r:id="rId4"/>
    <p:sldId id="293" r:id="rId5"/>
    <p:sldId id="294" r:id="rId6"/>
    <p:sldId id="299" r:id="rId7"/>
    <p:sldId id="300" r:id="rId8"/>
    <p:sldId id="269" r:id="rId9"/>
    <p:sldId id="273" r:id="rId10"/>
    <p:sldId id="301" r:id="rId11"/>
    <p:sldId id="296" r:id="rId12"/>
    <p:sldId id="297" r:id="rId13"/>
    <p:sldId id="298" r:id="rId14"/>
    <p:sldId id="274" r:id="rId15"/>
    <p:sldId id="287" r:id="rId16"/>
    <p:sldId id="275" r:id="rId17"/>
    <p:sldId id="276" r:id="rId18"/>
    <p:sldId id="277" r:id="rId19"/>
    <p:sldId id="284" r:id="rId20"/>
    <p:sldId id="278" r:id="rId21"/>
    <p:sldId id="280" r:id="rId22"/>
    <p:sldId id="288" r:id="rId23"/>
    <p:sldId id="289" r:id="rId24"/>
    <p:sldId id="290" r:id="rId25"/>
    <p:sldId id="292" r:id="rId26"/>
    <p:sldId id="291" r:id="rId27"/>
    <p:sldId id="282" r:id="rId28"/>
  </p:sldIdLst>
  <p:sldSz cx="9144000" cy="6858000" type="screen4x3"/>
  <p:notesSz cx="6797675" cy="9926638"/>
  <p:embeddedFontLst>
    <p:embeddedFont>
      <p:font typeface="Calibri" pitchFamily="34" charset="0"/>
      <p:regular r:id="rId29"/>
      <p:bold r:id="rId30"/>
      <p:italic r:id="rId31"/>
      <p:boldItalic r:id="rId32"/>
    </p:embeddedFont>
    <p:embeddedFont>
      <p:font typeface="Abadi MT Condensed" pitchFamily="34" charset="0"/>
      <p:regular r:id="rId33"/>
    </p:embeddedFont>
    <p:embeddedFont>
      <p:font typeface="Aharoni" pitchFamily="2" charset="-79"/>
      <p:bold r:id="rId34"/>
    </p:embeddedFont>
    <p:embeddedFont>
      <p:font typeface="Abadi MT Condensed Light" pitchFamily="34" charset="0"/>
      <p:regular r:id="rId35"/>
    </p:embeddedFont>
    <p:embeddedFont>
      <p:font typeface="Constantia" pitchFamily="18" charset="0"/>
      <p:regular r:id="rId36"/>
      <p:bold r:id="rId37"/>
      <p:italic r:id="rId38"/>
      <p:boldItalic r:id="rId39"/>
    </p:embeddedFont>
    <p:embeddedFont>
      <p:font typeface="Gisha" pitchFamily="34" charset="-79"/>
      <p:regular r:id="rId40"/>
      <p:bold r:id="rId41"/>
    </p:embeddedFont>
    <p:embeddedFont>
      <p:font typeface="Aero" pitchFamily="2" charset="0"/>
      <p:regular r:id="rId42"/>
    </p:embeddedFont>
    <p:embeddedFont>
      <p:font typeface="SF Cartoonist Hand" pitchFamily="2" charset="0"/>
      <p:regular r:id="rId43"/>
      <p:bold r:id="rId44"/>
      <p:italic r:id="rId45"/>
      <p:boldItalic r:id="rId46"/>
    </p:embeddedFont>
    <p:embeddedFont>
      <p:font typeface="Times" pitchFamily="18" charset="0"/>
      <p:bold r:id="rId47"/>
    </p:embeddedFont>
    <p:embeddedFont>
      <p:font typeface="Action Man Extended" pitchFamily="2" charset="0"/>
      <p:regular r:id="rId48"/>
      <p:bold r:id="rId49"/>
      <p:italic r:id="rId50"/>
      <p:boldItalic r:id="rId51"/>
    </p:embeddedFont>
    <p:embeddedFont>
      <p:font typeface="Wingdings 2" pitchFamily="18" charset="2"/>
      <p:regular r:id="rId5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3300"/>
    <a:srgbClr val="1E0D9B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29" autoAdjust="0"/>
    <p:restoredTop sz="94709" autoAdjust="0"/>
  </p:normalViewPr>
  <p:slideViewPr>
    <p:cSldViewPr showGuides="1">
      <p:cViewPr>
        <p:scale>
          <a:sx n="75" d="100"/>
          <a:sy n="75" d="100"/>
        </p:scale>
        <p:origin x="-1128" y="96"/>
      </p:cViewPr>
      <p:guideLst>
        <p:guide orient="horz" pos="3552"/>
        <p:guide pos="43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font" Target="fonts/font14.fntdata"/><Relationship Id="rId47" Type="http://schemas.openxmlformats.org/officeDocument/2006/relationships/font" Target="fonts/font19.fntdata"/><Relationship Id="rId50" Type="http://schemas.openxmlformats.org/officeDocument/2006/relationships/font" Target="fonts/font22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46" Type="http://schemas.openxmlformats.org/officeDocument/2006/relationships/font" Target="fonts/font1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font" Target="fonts/font13.fntdata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font" Target="fonts/font17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8.fntdata"/><Relationship Id="rId49" Type="http://schemas.openxmlformats.org/officeDocument/2006/relationships/font" Target="fonts/font2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font" Target="fonts/font16.fntdata"/><Relationship Id="rId52" Type="http://schemas.openxmlformats.org/officeDocument/2006/relationships/font" Target="fonts/font2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font" Target="fonts/font15.fntdata"/><Relationship Id="rId48" Type="http://schemas.openxmlformats.org/officeDocument/2006/relationships/font" Target="fonts/font20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23.fntdata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AAC71-450B-42C9-B37C-70359325E11B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3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AAC71-450B-42C9-B37C-70359325E11B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AAC71-450B-42C9-B37C-70359325E11B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3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AAC71-450B-42C9-B37C-70359325E11B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AAC71-450B-42C9-B37C-70359325E11B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AAC71-450B-42C9-B37C-70359325E11B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AAC71-450B-42C9-B37C-70359325E11B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AAC71-450B-42C9-B37C-70359325E11B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AAC71-450B-42C9-B37C-70359325E11B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3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AAC71-450B-42C9-B37C-70359325E11B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AAC71-450B-42C9-B37C-70359325E11B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3AAC71-450B-42C9-B37C-70359325E11B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FBE51E7-E2DD-48CA-89C8-656B4BC64591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advClick="0" advTm="3000">
    <p:dissolv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362200"/>
            <a:ext cx="9144000" cy="4495800"/>
          </a:xfrm>
          <a:gradFill>
            <a:gsLst>
              <a:gs pos="31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scene3d>
            <a:camera prst="orthographicFront"/>
            <a:lightRig rig="flat" dir="tl">
              <a:rot lat="0" lon="0" rev="6600000"/>
            </a:lightRig>
          </a:scene3d>
          <a:sp3d prstMaterial="plastic"/>
        </p:spPr>
        <p:txBody>
          <a:bodyPr>
            <a:no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0" smtClean="0">
                <a:solidFill>
                  <a:schemeClr val="tx2"/>
                </a:solidFill>
                <a:effectLst/>
              </a:rPr>
              <a:t>WELCOME  </a:t>
            </a:r>
            <a:r>
              <a:rPr lang="en-US" sz="6000" b="0" dirty="0" smtClean="0">
                <a:solidFill>
                  <a:schemeClr val="tx2"/>
                </a:solidFill>
                <a:effectLst/>
              </a:rPr>
              <a:t>TO</a:t>
            </a:r>
            <a:r>
              <a:rPr lang="en-US" sz="115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n-US" sz="115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sz="115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HANDS-ON MATHS</a:t>
            </a:r>
            <a:endParaRPr lang="en-US" sz="115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2743200"/>
            <a:ext cx="7696200" cy="2800767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badi MT Condensed" pitchFamily="34" charset="0"/>
                <a:cs typeface="Aharoni" pitchFamily="2" charset="-79"/>
              </a:rPr>
              <a:t>Let’s Try On Some Hands-On Activity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2743200"/>
            <a:ext cx="8458200" cy="1200329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090613" lvl="1" indent="-293688">
              <a:buFont typeface="Arial" pitchFamily="34" charset="0"/>
              <a:buChar char="•"/>
              <a:tabLst>
                <a:tab pos="4291013" algn="ctr"/>
              </a:tabLst>
            </a:pPr>
            <a:r>
              <a:rPr lang="en-US" sz="3600" b="1" dirty="0" smtClean="0">
                <a:solidFill>
                  <a:schemeClr val="accent3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10 </a:t>
            </a:r>
            <a:r>
              <a:rPr lang="en-US" sz="3600" b="1" dirty="0" smtClean="0">
                <a:solidFill>
                  <a:srgbClr val="FF3300"/>
                </a:solidFill>
                <a:latin typeface="Abadi MT Condensed Light" pitchFamily="34" charset="0"/>
                <a:cs typeface="Aharoni" pitchFamily="2" charset="-79"/>
              </a:rPr>
              <a:t>red</a:t>
            </a:r>
          </a:p>
          <a:p>
            <a:pPr marL="1090613" lvl="1" indent="-293688">
              <a:tabLst>
                <a:tab pos="4291013" algn="ctr"/>
              </a:tabLst>
            </a:pPr>
            <a:r>
              <a:rPr lang="en-US" sz="3600" b="1" dirty="0">
                <a:solidFill>
                  <a:schemeClr val="accent3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	</a:t>
            </a:r>
            <a:endParaRPr lang="en-US" sz="3600" b="1" dirty="0">
              <a:solidFill>
                <a:schemeClr val="accent4">
                  <a:lumMod val="75000"/>
                </a:schemeClr>
              </a:solidFill>
              <a:latin typeface="Abadi MT Condensed Light" pitchFamily="34" charset="0"/>
              <a:cs typeface="Aharoni" pitchFamily="2" charset="-79"/>
            </a:endParaRPr>
          </a:p>
        </p:txBody>
      </p:sp>
      <p:sp>
        <p:nvSpPr>
          <p:cNvPr id="6" name="5-Point Star 5"/>
          <p:cNvSpPr/>
          <p:nvPr/>
        </p:nvSpPr>
        <p:spPr>
          <a:xfrm>
            <a:off x="685800" y="685800"/>
            <a:ext cx="914400" cy="914400"/>
          </a:xfrm>
          <a:prstGeom prst="star5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905000" y="838200"/>
            <a:ext cx="6324600" cy="144655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400" b="1" dirty="0" smtClean="0">
                <a:ln w="1905">
                  <a:noFill/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isha" pitchFamily="34" charset="-79"/>
                <a:cs typeface="Gisha" pitchFamily="34" charset="-79"/>
              </a:rPr>
              <a:t>Please check if everybody has:</a:t>
            </a:r>
          </a:p>
        </p:txBody>
      </p:sp>
      <p:sp>
        <p:nvSpPr>
          <p:cNvPr id="9" name="Rectangle 8"/>
          <p:cNvSpPr/>
          <p:nvPr/>
        </p:nvSpPr>
        <p:spPr>
          <a:xfrm>
            <a:off x="5715000" y="3032810"/>
            <a:ext cx="1382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accent3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Buttons</a:t>
            </a:r>
            <a:endParaRPr lang="en-US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0" name="Right Brace 9"/>
          <p:cNvSpPr/>
          <p:nvPr/>
        </p:nvSpPr>
        <p:spPr>
          <a:xfrm>
            <a:off x="4953000" y="2755900"/>
            <a:ext cx="641350" cy="1200150"/>
          </a:xfrm>
          <a:prstGeom prst="rightBrace">
            <a:avLst>
              <a:gd name="adj1" fmla="val 51737"/>
              <a:gd name="adj2" fmla="val 49768"/>
            </a:avLst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601" y="2743200"/>
            <a:ext cx="1003454" cy="698701"/>
          </a:xfrm>
          <a:prstGeom prst="rect">
            <a:avLst/>
          </a:prstGeom>
          <a:noFill/>
        </p:spPr>
      </p:pic>
      <p:grpSp>
        <p:nvGrpSpPr>
          <p:cNvPr id="19" name="Group 18"/>
          <p:cNvGrpSpPr/>
          <p:nvPr/>
        </p:nvGrpSpPr>
        <p:grpSpPr>
          <a:xfrm>
            <a:off x="914400" y="4495800"/>
            <a:ext cx="7260001" cy="2057400"/>
            <a:chOff x="914400" y="4495800"/>
            <a:chExt cx="7260001" cy="2057400"/>
          </a:xfrm>
        </p:grpSpPr>
        <p:pic>
          <p:nvPicPr>
            <p:cNvPr id="15" name="Picture 14" descr="4.jp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14600" y="4495800"/>
              <a:ext cx="1792060" cy="2057400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914400" y="5562600"/>
              <a:ext cx="726000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lvl="1"/>
              <a:r>
                <a:rPr lang="en-US" sz="3600" b="1" dirty="0" smtClean="0">
                  <a:solidFill>
                    <a:schemeClr val="accent3">
                      <a:lumMod val="75000"/>
                    </a:schemeClr>
                  </a:solidFill>
                  <a:latin typeface="Abadi MT Condensed Light" pitchFamily="34" charset="0"/>
                  <a:cs typeface="Aharoni" pitchFamily="2" charset="-79"/>
                </a:rPr>
                <a:t>1-100 	                            Number Board</a:t>
              </a:r>
            </a:p>
            <a:p>
              <a:endParaRPr lang="en-US" dirty="0"/>
            </a:p>
          </p:txBody>
        </p:sp>
        <p:sp>
          <p:nvSpPr>
            <p:cNvPr id="18" name="Right Brace 17"/>
            <p:cNvSpPr/>
            <p:nvPr/>
          </p:nvSpPr>
          <p:spPr>
            <a:xfrm>
              <a:off x="4953000" y="5257800"/>
              <a:ext cx="641350" cy="1200150"/>
            </a:xfrm>
            <a:prstGeom prst="rightBrace">
              <a:avLst>
                <a:gd name="adj1" fmla="val 51737"/>
                <a:gd name="adj2" fmla="val 49768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4" name="Picture 5" descr="C:\Documents and Settings\guru\Desktop\Untitled-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1" y="3378686"/>
            <a:ext cx="609600" cy="581858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1752600" y="3346450"/>
            <a:ext cx="16173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0BD0D9">
                    <a:lumMod val="75000"/>
                  </a:srgbClr>
                </a:solidFill>
                <a:latin typeface="Abadi MT Condensed Light" pitchFamily="34" charset="0"/>
                <a:cs typeface="Aharoni" pitchFamily="2" charset="-79"/>
              </a:rPr>
              <a:t>10 </a:t>
            </a:r>
            <a:r>
              <a:rPr lang="en-US" sz="3600" b="1" dirty="0" smtClean="0">
                <a:solidFill>
                  <a:srgbClr val="10CF9B">
                    <a:lumMod val="75000"/>
                  </a:srgbClr>
                </a:solidFill>
                <a:latin typeface="Abadi MT Condensed Light" pitchFamily="34" charset="0"/>
                <a:cs typeface="Aharoni" pitchFamily="2" charset="-79"/>
              </a:rPr>
              <a:t>green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5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0"/>
                            </p:stCondLst>
                            <p:childTnLst>
                              <p:par>
                                <p:cTn id="3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4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5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2743200"/>
            <a:ext cx="8229600" cy="2862322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>
              <a:tabLst>
                <a:tab pos="4291013" algn="ctr"/>
              </a:tabLst>
            </a:pPr>
            <a:r>
              <a:rPr lang="en-US" sz="6000" b="1" dirty="0" smtClean="0">
                <a:latin typeface="Abadi MT Condensed Light" pitchFamily="34" charset="0"/>
                <a:cs typeface="Aharoni" pitchFamily="2" charset="-79"/>
              </a:rPr>
              <a:t>                     button on </a:t>
            </a:r>
          </a:p>
          <a:p>
            <a:pPr marL="796925" indent="-796925">
              <a:tabLst>
                <a:tab pos="4291013" algn="ctr"/>
              </a:tabLst>
            </a:pPr>
            <a:r>
              <a:rPr lang="en-US" sz="6000" b="1" dirty="0" smtClean="0">
                <a:latin typeface="Abadi MT Condensed Light" pitchFamily="34" charset="0"/>
                <a:cs typeface="Aharoni" pitchFamily="2" charset="-79"/>
              </a:rPr>
              <a:t/>
            </a:r>
            <a:br>
              <a:rPr lang="en-US" sz="6000" b="1" dirty="0" smtClean="0">
                <a:latin typeface="Abadi MT Condensed Light" pitchFamily="34" charset="0"/>
                <a:cs typeface="Aharoni" pitchFamily="2" charset="-79"/>
              </a:rPr>
            </a:br>
            <a:endParaRPr lang="en-US" sz="6000" b="1" dirty="0" smtClean="0">
              <a:latin typeface="Abadi MT Condensed Light" pitchFamily="34" charset="0"/>
              <a:cs typeface="Aharoni" pitchFamily="2" charset="-79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0400" y="2667000"/>
            <a:ext cx="1069521" cy="1069521"/>
          </a:xfrm>
          <a:prstGeom prst="rect">
            <a:avLst/>
          </a:prstGeom>
          <a:ln>
            <a:noFill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</p:pic>
      <p:pic>
        <p:nvPicPr>
          <p:cNvPr id="5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3"/>
          <a:srcRect l="17778" r="17037"/>
          <a:stretch>
            <a:fillRect/>
          </a:stretch>
        </p:blipFill>
        <p:spPr bwMode="auto">
          <a:xfrm>
            <a:off x="3505200" y="2819400"/>
            <a:ext cx="838200" cy="89535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485900" y="2755900"/>
            <a:ext cx="206017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Place a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485900" y="3657600"/>
            <a:ext cx="675518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96925" lvl="0" indent="-796925">
              <a:tabLst>
                <a:tab pos="4291013" algn="ctr"/>
              </a:tabLst>
            </a:pPr>
            <a:r>
              <a:rPr lang="en-US" sz="60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and on every 4</a:t>
            </a:r>
            <a:r>
              <a:rPr lang="en-US" sz="6000" b="1" baseline="30000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th</a:t>
            </a:r>
            <a:r>
              <a:rPr lang="en-US" sz="60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 number </a:t>
            </a:r>
          </a:p>
          <a:p>
            <a:pPr marL="796925" lvl="0" indent="-796925">
              <a:tabLst>
                <a:tab pos="4291013" algn="ctr"/>
              </a:tabLst>
            </a:pPr>
            <a:r>
              <a:rPr lang="en-US" sz="60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thereafter.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8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2A15C5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BF232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80"/>
                            </p:stCondLst>
                            <p:childTnLst>
                              <p:par>
                                <p:cTn id="2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7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80"/>
                            </p:stCondLst>
                            <p:childTnLst>
                              <p:par>
                                <p:cTn id="3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21849"/>
            <a:ext cx="5867400" cy="6736151"/>
          </a:xfrm>
          <a:prstGeom prst="rect">
            <a:avLst/>
          </a:prstGeom>
        </p:spPr>
      </p:pic>
      <p:pic>
        <p:nvPicPr>
          <p:cNvPr id="6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3"/>
          <a:srcRect l="17778" r="17037"/>
          <a:stretch>
            <a:fillRect/>
          </a:stretch>
        </p:blipFill>
        <p:spPr bwMode="auto">
          <a:xfrm>
            <a:off x="1066800" y="1133475"/>
            <a:ext cx="381000" cy="406977"/>
          </a:xfrm>
          <a:prstGeom prst="rect">
            <a:avLst/>
          </a:prstGeom>
          <a:noFill/>
        </p:spPr>
      </p:pic>
      <p:pic>
        <p:nvPicPr>
          <p:cNvPr id="8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3"/>
          <a:srcRect l="17778" r="17037"/>
          <a:stretch>
            <a:fillRect/>
          </a:stretch>
        </p:blipFill>
        <p:spPr bwMode="auto">
          <a:xfrm>
            <a:off x="1447800" y="1133475"/>
            <a:ext cx="381000" cy="406977"/>
          </a:xfrm>
          <a:prstGeom prst="rect">
            <a:avLst/>
          </a:prstGeom>
          <a:noFill/>
        </p:spPr>
      </p:pic>
      <p:pic>
        <p:nvPicPr>
          <p:cNvPr id="9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3"/>
          <a:srcRect l="17778" r="17037"/>
          <a:stretch>
            <a:fillRect/>
          </a:stretch>
        </p:blipFill>
        <p:spPr bwMode="auto">
          <a:xfrm>
            <a:off x="1066800" y="1638300"/>
            <a:ext cx="381000" cy="406977"/>
          </a:xfrm>
          <a:prstGeom prst="rect">
            <a:avLst/>
          </a:prstGeom>
          <a:noFill/>
        </p:spPr>
      </p:pic>
      <p:pic>
        <p:nvPicPr>
          <p:cNvPr id="10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3"/>
          <a:srcRect l="17778" r="17037"/>
          <a:stretch>
            <a:fillRect/>
          </a:stretch>
        </p:blipFill>
        <p:spPr bwMode="auto">
          <a:xfrm>
            <a:off x="1447800" y="1657350"/>
            <a:ext cx="381000" cy="406977"/>
          </a:xfrm>
          <a:prstGeom prst="rect">
            <a:avLst/>
          </a:prstGeom>
          <a:noFill/>
        </p:spPr>
      </p:pic>
      <p:pic>
        <p:nvPicPr>
          <p:cNvPr id="11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3"/>
          <a:srcRect l="17778" r="17037"/>
          <a:stretch>
            <a:fillRect/>
          </a:stretch>
        </p:blipFill>
        <p:spPr bwMode="auto">
          <a:xfrm>
            <a:off x="685800" y="1657350"/>
            <a:ext cx="381000" cy="406977"/>
          </a:xfrm>
          <a:prstGeom prst="rect">
            <a:avLst/>
          </a:prstGeom>
          <a:noFill/>
        </p:spPr>
      </p:pic>
      <p:pic>
        <p:nvPicPr>
          <p:cNvPr id="13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3"/>
          <a:srcRect l="17778" r="17037"/>
          <a:stretch>
            <a:fillRect/>
          </a:stretch>
        </p:blipFill>
        <p:spPr bwMode="auto">
          <a:xfrm>
            <a:off x="1447800" y="2171700"/>
            <a:ext cx="381000" cy="406977"/>
          </a:xfrm>
          <a:prstGeom prst="rect">
            <a:avLst/>
          </a:prstGeom>
          <a:noFill/>
        </p:spPr>
      </p:pic>
      <p:pic>
        <p:nvPicPr>
          <p:cNvPr id="14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3"/>
          <a:srcRect l="17778" r="17037"/>
          <a:stretch>
            <a:fillRect/>
          </a:stretch>
        </p:blipFill>
        <p:spPr bwMode="auto">
          <a:xfrm>
            <a:off x="1066800" y="2171700"/>
            <a:ext cx="381000" cy="406977"/>
          </a:xfrm>
          <a:prstGeom prst="rect">
            <a:avLst/>
          </a:prstGeom>
          <a:noFill/>
        </p:spPr>
      </p:pic>
      <p:pic>
        <p:nvPicPr>
          <p:cNvPr id="20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3"/>
          <a:srcRect l="17778" r="17037"/>
          <a:stretch>
            <a:fillRect/>
          </a:stretch>
        </p:blipFill>
        <p:spPr bwMode="auto">
          <a:xfrm>
            <a:off x="1066800" y="2667000"/>
            <a:ext cx="381000" cy="406977"/>
          </a:xfrm>
          <a:prstGeom prst="rect">
            <a:avLst/>
          </a:prstGeom>
          <a:noFill/>
        </p:spPr>
      </p:pic>
      <p:pic>
        <p:nvPicPr>
          <p:cNvPr id="21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3"/>
          <a:srcRect l="17778" r="17037"/>
          <a:stretch>
            <a:fillRect/>
          </a:stretch>
        </p:blipFill>
        <p:spPr bwMode="auto">
          <a:xfrm>
            <a:off x="1447800" y="2667000"/>
            <a:ext cx="381000" cy="406977"/>
          </a:xfrm>
          <a:prstGeom prst="rect">
            <a:avLst/>
          </a:prstGeom>
          <a:noFill/>
        </p:spPr>
      </p:pic>
      <p:pic>
        <p:nvPicPr>
          <p:cNvPr id="22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3"/>
          <a:srcRect l="17778" r="17037"/>
          <a:stretch>
            <a:fillRect/>
          </a:stretch>
        </p:blipFill>
        <p:spPr bwMode="auto">
          <a:xfrm>
            <a:off x="685800" y="2667000"/>
            <a:ext cx="381000" cy="40697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0.3 -1.48148E-6 " pathEditMode="relative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0.48333 -2.59259E-6 " pathEditMode="relative" ptsTypes="AA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-3.7037E-7 L 0.22501 -3.7037E-7 " pathEditMode="relative" ptsTypes="AA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.4125 -0.0006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59583 3.7037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8.14815E-6 L 0.3 -8.14815E-6 " pathEditMode="relative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47916 3.7037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0.225 -3.7037E-6 " pathEditMode="relative" ptsTypes="AA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0.40833 -3.7037E-6 " pathEditMode="relative" ptsTypes="AA">
                                      <p:cBhvr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3.7037E-6 L 0.59166 -3.7037E-6 " pathEditMode="relative" ptsTypes="AA">
                                      <p:cBhvr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1905000"/>
            <a:ext cx="8077200" cy="313932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312863" indent="-1312863"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Abadi MT Condensed Light" pitchFamily="34" charset="0"/>
                <a:cs typeface="Aharoni" pitchFamily="2" charset="-79"/>
              </a:rPr>
              <a:t>On which numbers have you put the buttons?</a:t>
            </a:r>
            <a:endParaRPr lang="en-US" sz="8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latin typeface="Abadi MT Condensed Light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5800" y="1600200"/>
            <a:ext cx="7620000" cy="406265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perspectiveAbove"/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>
              <a:lnSpc>
                <a:spcPct val="150000"/>
              </a:lnSpc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4000" b="1" dirty="0" smtClean="0">
                <a:latin typeface="Abadi MT Condensed Light" pitchFamily="34" charset="0"/>
                <a:cs typeface="Aharoni" pitchFamily="2" charset="-79"/>
              </a:rPr>
              <a:t>The numbers are</a:t>
            </a:r>
          </a:p>
          <a:p>
            <a:pPr marL="796925" lvl="1">
              <a:tabLst>
                <a:tab pos="4291013" algn="ctr"/>
              </a:tabLst>
            </a:pPr>
            <a:r>
              <a:rPr lang="en-US" sz="6600" b="1" dirty="0" smtClean="0">
                <a:solidFill>
                  <a:srgbClr val="1E0D9B"/>
                </a:solidFill>
                <a:latin typeface="Aero" pitchFamily="2" charset="0"/>
                <a:cs typeface="Aharoni" pitchFamily="2" charset="-79"/>
              </a:rPr>
              <a:t>4, 8, 12, 16, 20, 24, 28, 32, 36, 40</a:t>
            </a:r>
            <a:endParaRPr lang="en-US" sz="6600" b="1" dirty="0">
              <a:solidFill>
                <a:srgbClr val="1E0D9B"/>
              </a:solidFill>
              <a:latin typeface="Aero" pitchFamily="2" charset="0"/>
              <a:cs typeface="Aharoni" pitchFamily="2" charset="-79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2743200"/>
            <a:ext cx="8153400" cy="2826864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>
              <a:lnSpc>
                <a:spcPct val="150000"/>
              </a:lnSpc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6200" b="1" dirty="0" smtClean="0">
                <a:solidFill>
                  <a:srgbClr val="FF33CC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badi MT Condensed Light" pitchFamily="34" charset="0"/>
                <a:cs typeface="Aharoni" pitchFamily="2" charset="-79"/>
              </a:rPr>
              <a:t>What are these Numbers?</a:t>
            </a:r>
            <a:r>
              <a:rPr lang="en-US" sz="6200" b="1" dirty="0">
                <a:solidFill>
                  <a:srgbClr val="FF33CC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badi MT Condensed Light" pitchFamily="34" charset="0"/>
                <a:cs typeface="Aharoni" pitchFamily="2" charset="-79"/>
              </a:rPr>
              <a:t>	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81100" y="2209800"/>
            <a:ext cx="6781800" cy="2862322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 algn="ctr">
              <a:lnSpc>
                <a:spcPct val="150000"/>
              </a:lnSpc>
              <a:tabLst>
                <a:tab pos="4291013" algn="ctr"/>
              </a:tabLst>
            </a:pPr>
            <a:r>
              <a:rPr lang="en-US" sz="5400" b="1" dirty="0" smtClean="0">
                <a:solidFill>
                  <a:srgbClr val="FF0000"/>
                </a:solidFill>
                <a:latin typeface="Abadi MT Condensed Light" pitchFamily="34" charset="0"/>
                <a:cs typeface="Aharoni" pitchFamily="2" charset="-79"/>
              </a:rPr>
              <a:t>These numbers are</a:t>
            </a:r>
          </a:p>
          <a:p>
            <a:pPr marL="796925" indent="-796925" algn="ctr">
              <a:lnSpc>
                <a:spcPct val="150000"/>
              </a:lnSpc>
              <a:tabLst>
                <a:tab pos="4291013" algn="ctr"/>
              </a:tabLst>
            </a:pPr>
            <a:r>
              <a:rPr lang="en-US" sz="6600" b="1" dirty="0" smtClean="0">
                <a:solidFill>
                  <a:schemeClr val="accent4">
                    <a:lumMod val="75000"/>
                  </a:schemeClr>
                </a:solidFill>
                <a:latin typeface="SF Cartoonist Hand" pitchFamily="2" charset="0"/>
                <a:cs typeface="Aharoni" pitchFamily="2" charset="-79"/>
              </a:rPr>
              <a:t>Multiples of Four</a:t>
            </a:r>
            <a:endParaRPr lang="en-US" sz="3600" b="1" dirty="0">
              <a:solidFill>
                <a:schemeClr val="accent4">
                  <a:lumMod val="75000"/>
                </a:schemeClr>
              </a:solidFill>
              <a:latin typeface="SF Cartoonist Hand" pitchFamily="2" charset="0"/>
              <a:cs typeface="Aharoni" pitchFamily="2" charset="-79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2438400"/>
            <a:ext cx="8229600" cy="2862322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>
              <a:tabLst>
                <a:tab pos="4291013" algn="ctr"/>
              </a:tabLst>
            </a:pPr>
            <a:r>
              <a:rPr lang="en-US" sz="6000" b="1" dirty="0" smtClean="0">
                <a:latin typeface="Abadi MT Condensed Light" pitchFamily="34" charset="0"/>
                <a:cs typeface="Aharoni" pitchFamily="2" charset="-79"/>
              </a:rPr>
              <a:t>                     button on </a:t>
            </a:r>
          </a:p>
          <a:p>
            <a:pPr marL="796925" indent="-796925">
              <a:tabLst>
                <a:tab pos="4291013" algn="ctr"/>
              </a:tabLst>
            </a:pPr>
            <a:r>
              <a:rPr lang="en-US" sz="6000" b="1" dirty="0" smtClean="0">
                <a:latin typeface="Abadi MT Condensed Light" pitchFamily="34" charset="0"/>
                <a:cs typeface="Aharoni" pitchFamily="2" charset="-79"/>
              </a:rPr>
              <a:t/>
            </a:r>
            <a:br>
              <a:rPr lang="en-US" sz="6000" b="1" dirty="0" smtClean="0">
                <a:latin typeface="Abadi MT Condensed Light" pitchFamily="34" charset="0"/>
                <a:cs typeface="Aharoni" pitchFamily="2" charset="-79"/>
              </a:rPr>
            </a:br>
            <a:endParaRPr lang="en-US" sz="6000" b="1" dirty="0" smtClean="0">
              <a:latin typeface="Abadi MT Condensed Light" pitchFamily="34" charset="0"/>
              <a:cs typeface="Aharoni" pitchFamily="2" charset="-79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85900" y="2451100"/>
            <a:ext cx="206017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Place a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485900" y="3352800"/>
            <a:ext cx="693151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96925" lvl="0" indent="-796925">
              <a:tabLst>
                <a:tab pos="4291013" algn="ctr"/>
              </a:tabLst>
            </a:pPr>
            <a:r>
              <a:rPr lang="en-US" sz="60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and on every  6</a:t>
            </a:r>
            <a:r>
              <a:rPr lang="en-US" sz="6000" b="1" baseline="30000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th</a:t>
            </a:r>
            <a:r>
              <a:rPr lang="en-US" sz="60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 number </a:t>
            </a:r>
          </a:p>
          <a:p>
            <a:pPr marL="796925" lvl="0" indent="-796925">
              <a:tabLst>
                <a:tab pos="4291013" algn="ctr"/>
              </a:tabLst>
            </a:pPr>
            <a:r>
              <a:rPr lang="en-US" sz="6000" b="1" dirty="0" smtClean="0">
                <a:solidFill>
                  <a:prstClr val="black"/>
                </a:solidFill>
                <a:latin typeface="Abadi MT Condensed Light" pitchFamily="34" charset="0"/>
                <a:cs typeface="Aharoni" pitchFamily="2" charset="-79"/>
              </a:rPr>
              <a:t>thereafter.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33303" y="2286000"/>
            <a:ext cx="1020097" cy="1020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10" name="Picture 5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4228" y="2529114"/>
            <a:ext cx="781171" cy="74562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8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2A15C5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BF232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80"/>
                            </p:stCondLst>
                            <p:childTnLst>
                              <p:par>
                                <p:cTn id="2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80"/>
                            </p:stCondLst>
                            <p:childTnLst>
                              <p:par>
                                <p:cTn id="3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0" y="148407"/>
            <a:ext cx="5715000" cy="6561186"/>
          </a:xfrm>
          <a:prstGeom prst="rect">
            <a:avLst/>
          </a:prstGeom>
        </p:spPr>
      </p:pic>
      <p:pic>
        <p:nvPicPr>
          <p:cNvPr id="1029" name="Picture 5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140614"/>
            <a:ext cx="381000" cy="363661"/>
          </a:xfrm>
          <a:prstGeom prst="rect">
            <a:avLst/>
          </a:prstGeom>
          <a:noFill/>
        </p:spPr>
      </p:pic>
      <p:pic>
        <p:nvPicPr>
          <p:cNvPr id="6" name="Picture 5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9172" y="1647825"/>
            <a:ext cx="381000" cy="363661"/>
          </a:xfrm>
          <a:prstGeom prst="rect">
            <a:avLst/>
          </a:prstGeom>
          <a:noFill/>
        </p:spPr>
      </p:pic>
      <p:pic>
        <p:nvPicPr>
          <p:cNvPr id="8" name="Picture 7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647825"/>
            <a:ext cx="381000" cy="363661"/>
          </a:xfrm>
          <a:prstGeom prst="rect">
            <a:avLst/>
          </a:prstGeom>
          <a:noFill/>
        </p:spPr>
      </p:pic>
      <p:pic>
        <p:nvPicPr>
          <p:cNvPr id="9" name="Picture 8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9172" y="2162175"/>
            <a:ext cx="381000" cy="363661"/>
          </a:xfrm>
          <a:prstGeom prst="rect">
            <a:avLst/>
          </a:prstGeom>
          <a:noFill/>
        </p:spPr>
      </p:pic>
      <p:pic>
        <p:nvPicPr>
          <p:cNvPr id="10" name="Picture 9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2152650"/>
            <a:ext cx="381000" cy="363661"/>
          </a:xfrm>
          <a:prstGeom prst="rect">
            <a:avLst/>
          </a:prstGeom>
          <a:noFill/>
        </p:spPr>
      </p:pic>
      <p:pic>
        <p:nvPicPr>
          <p:cNvPr id="11" name="Picture 10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9172" y="2667000"/>
            <a:ext cx="381000" cy="363661"/>
          </a:xfrm>
          <a:prstGeom prst="rect">
            <a:avLst/>
          </a:prstGeom>
          <a:noFill/>
        </p:spPr>
      </p:pic>
      <p:pic>
        <p:nvPicPr>
          <p:cNvPr id="13" name="Picture 12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9172" y="3160589"/>
            <a:ext cx="381000" cy="363661"/>
          </a:xfrm>
          <a:prstGeom prst="rect">
            <a:avLst/>
          </a:prstGeom>
          <a:noFill/>
        </p:spPr>
      </p:pic>
      <p:pic>
        <p:nvPicPr>
          <p:cNvPr id="14" name="Picture 13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3160589"/>
            <a:ext cx="381000" cy="363661"/>
          </a:xfrm>
          <a:prstGeom prst="rect">
            <a:avLst/>
          </a:prstGeom>
          <a:noFill/>
        </p:spPr>
      </p:pic>
      <p:pic>
        <p:nvPicPr>
          <p:cNvPr id="15" name="Picture 14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9172" y="3676650"/>
            <a:ext cx="381000" cy="363661"/>
          </a:xfrm>
          <a:prstGeom prst="rect">
            <a:avLst/>
          </a:prstGeom>
          <a:noFill/>
        </p:spPr>
      </p:pic>
      <p:pic>
        <p:nvPicPr>
          <p:cNvPr id="16" name="Picture 15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3676650"/>
            <a:ext cx="381000" cy="36366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0.37916 -4.0740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2 3.33333E-6 " pathEditMode="relative" ptsTypes="AA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3.33333E-6 L 0.48333 3.33333E-6 " pathEditMode="relative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77778E-6 L 0.30834 -7.77778E-6 " pathEditMode="relative" ptsTypes="AA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222E-6 L 0.60416 2.22222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33333E-6 L 0.425 -3.33333E-6 " pathEditMode="relative" ptsTypes="A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1111E-6 L 0.2 -1.11111E-6 " pathEditMode="relative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3.7037E-7 L 0.48333 -3.7037E-7 " pathEditMode="relative" ptsTypes="AA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0.30834 4.44444E-6 " pathEditMode="relative" ptsTypes="AA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3.33333E-6 L 0.59166 3.33333E-6 " pathEditMode="relative" ptsTypes="AA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81100" y="2324275"/>
            <a:ext cx="6781800" cy="220945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>
              <a:lnSpc>
                <a:spcPct val="150000"/>
              </a:lnSpc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badi MT Condensed Light" pitchFamily="34" charset="0"/>
                <a:cs typeface="Aharoni" pitchFamily="2" charset="-79"/>
              </a:rPr>
              <a:t>On which numbers have you put the buttons now?</a:t>
            </a:r>
            <a:endParaRPr lang="en-US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badi MT Condensed Light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5800" y="1600200"/>
            <a:ext cx="7620000" cy="406265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perspectiveAbove"/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>
              <a:lnSpc>
                <a:spcPct val="150000"/>
              </a:lnSpc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4000" b="1" dirty="0" smtClean="0">
                <a:latin typeface="Abadi MT Condensed Light" pitchFamily="34" charset="0"/>
                <a:cs typeface="Aharoni" pitchFamily="2" charset="-79"/>
              </a:rPr>
              <a:t>The numbers are</a:t>
            </a:r>
          </a:p>
          <a:p>
            <a:pPr marL="796925" lvl="1">
              <a:tabLst>
                <a:tab pos="4291013" algn="ctr"/>
              </a:tabLst>
            </a:pPr>
            <a:r>
              <a:rPr lang="en-US" sz="6600" b="1" dirty="0" smtClean="0">
                <a:solidFill>
                  <a:srgbClr val="1E0D9B"/>
                </a:solidFill>
                <a:latin typeface="Aero" pitchFamily="2" charset="0"/>
                <a:cs typeface="Aharoni" pitchFamily="2" charset="-79"/>
              </a:rPr>
              <a:t>6, 12, 18, 24, 30, 36, 42, 48, 54, 60</a:t>
            </a:r>
            <a:endParaRPr lang="en-US" sz="6600" b="1" dirty="0">
              <a:solidFill>
                <a:srgbClr val="1E0D9B"/>
              </a:solidFill>
              <a:latin typeface="Aero" pitchFamily="2" charset="0"/>
              <a:cs typeface="Aharoni" pitchFamily="2" charset="-79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47750" y="1636216"/>
            <a:ext cx="7048500" cy="4154984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tabLst>
                <a:tab pos="4291013" algn="ctr"/>
              </a:tabLst>
            </a:pPr>
            <a:r>
              <a:rPr lang="en-U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Abadi MT Condensed Light" pitchFamily="34" charset="0"/>
                <a:cs typeface="Aharoni" pitchFamily="2" charset="-79"/>
              </a:rPr>
              <a:t>Are there some numbers on which both </a:t>
            </a:r>
            <a:r>
              <a:rPr lang="en-US" sz="6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Abadi MT Condensed Light" pitchFamily="34" charset="0"/>
                <a:cs typeface="Aharoni" pitchFamily="2" charset="-79"/>
              </a:rPr>
              <a:t>colour</a:t>
            </a:r>
            <a:r>
              <a:rPr lang="en-U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Abadi MT Condensed Light" pitchFamily="34" charset="0"/>
                <a:cs typeface="Aharoni" pitchFamily="2" charset="-79"/>
              </a:rPr>
              <a:t> buttons have been put?</a:t>
            </a:r>
            <a:endParaRPr lang="en-US" sz="8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latin typeface="Abadi MT Condensed Light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0" y="148407"/>
            <a:ext cx="5715000" cy="6561186"/>
          </a:xfrm>
          <a:prstGeom prst="rect">
            <a:avLst/>
          </a:prstGeom>
        </p:spPr>
      </p:pic>
      <p:pic>
        <p:nvPicPr>
          <p:cNvPr id="1029" name="Picture 5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5345" y="1140614"/>
            <a:ext cx="381000" cy="363661"/>
          </a:xfrm>
          <a:prstGeom prst="rect">
            <a:avLst/>
          </a:prstGeom>
          <a:noFill/>
        </p:spPr>
      </p:pic>
      <p:pic>
        <p:nvPicPr>
          <p:cNvPr id="8" name="Picture 7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76900" y="1647825"/>
            <a:ext cx="381000" cy="363661"/>
          </a:xfrm>
          <a:prstGeom prst="rect">
            <a:avLst/>
          </a:prstGeom>
          <a:noFill/>
        </p:spPr>
      </p:pic>
      <p:pic>
        <p:nvPicPr>
          <p:cNvPr id="9" name="Picture 8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7125" y="2162175"/>
            <a:ext cx="381000" cy="363661"/>
          </a:xfrm>
          <a:prstGeom prst="rect">
            <a:avLst/>
          </a:prstGeom>
          <a:noFill/>
        </p:spPr>
      </p:pic>
      <p:pic>
        <p:nvPicPr>
          <p:cNvPr id="10" name="Picture 9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86550" y="2152650"/>
            <a:ext cx="381000" cy="363661"/>
          </a:xfrm>
          <a:prstGeom prst="rect">
            <a:avLst/>
          </a:prstGeom>
          <a:noFill/>
        </p:spPr>
      </p:pic>
      <p:pic>
        <p:nvPicPr>
          <p:cNvPr id="11" name="Picture 10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667000"/>
            <a:ext cx="381000" cy="363661"/>
          </a:xfrm>
          <a:prstGeom prst="rect">
            <a:avLst/>
          </a:prstGeom>
          <a:noFill/>
        </p:spPr>
      </p:pic>
      <p:pic>
        <p:nvPicPr>
          <p:cNvPr id="13" name="Picture 12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7950" y="3181350"/>
            <a:ext cx="381000" cy="363661"/>
          </a:xfrm>
          <a:prstGeom prst="rect">
            <a:avLst/>
          </a:prstGeom>
          <a:noFill/>
        </p:spPr>
      </p:pic>
      <p:pic>
        <p:nvPicPr>
          <p:cNvPr id="14" name="Picture 13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6425" y="3160589"/>
            <a:ext cx="381000" cy="363661"/>
          </a:xfrm>
          <a:prstGeom prst="rect">
            <a:avLst/>
          </a:prstGeom>
          <a:noFill/>
        </p:spPr>
      </p:pic>
      <p:pic>
        <p:nvPicPr>
          <p:cNvPr id="15" name="Picture 14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3676650"/>
            <a:ext cx="381000" cy="363661"/>
          </a:xfrm>
          <a:prstGeom prst="rect">
            <a:avLst/>
          </a:prstGeom>
          <a:noFill/>
        </p:spPr>
      </p:pic>
      <p:pic>
        <p:nvPicPr>
          <p:cNvPr id="16" name="Picture 15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6075" y="3676650"/>
            <a:ext cx="381000" cy="363661"/>
          </a:xfrm>
          <a:prstGeom prst="rect">
            <a:avLst/>
          </a:prstGeom>
          <a:noFill/>
        </p:spPr>
      </p:pic>
      <p:pic>
        <p:nvPicPr>
          <p:cNvPr id="17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4"/>
          <a:srcRect l="17778" r="17037"/>
          <a:stretch>
            <a:fillRect/>
          </a:stretch>
        </p:blipFill>
        <p:spPr bwMode="auto">
          <a:xfrm>
            <a:off x="3662363" y="1133475"/>
            <a:ext cx="381000" cy="406977"/>
          </a:xfrm>
          <a:prstGeom prst="rect">
            <a:avLst/>
          </a:prstGeom>
          <a:noFill/>
        </p:spPr>
      </p:pic>
      <p:pic>
        <p:nvPicPr>
          <p:cNvPr id="18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4"/>
          <a:srcRect l="17778" r="17037"/>
          <a:stretch>
            <a:fillRect/>
          </a:stretch>
        </p:blipFill>
        <p:spPr bwMode="auto">
          <a:xfrm>
            <a:off x="5638800" y="1143000"/>
            <a:ext cx="381000" cy="406977"/>
          </a:xfrm>
          <a:prstGeom prst="rect">
            <a:avLst/>
          </a:prstGeom>
          <a:noFill/>
        </p:spPr>
      </p:pic>
      <p:pic>
        <p:nvPicPr>
          <p:cNvPr id="6" name="Picture 5" descr="C:\Documents and Settings\guru\Desktop\Untitled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38425" y="1647825"/>
            <a:ext cx="381000" cy="363661"/>
          </a:xfrm>
          <a:prstGeom prst="rect">
            <a:avLst/>
          </a:prstGeom>
          <a:noFill/>
        </p:spPr>
      </p:pic>
      <p:pic>
        <p:nvPicPr>
          <p:cNvPr id="19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4"/>
          <a:srcRect l="17778" r="17037"/>
          <a:stretch>
            <a:fillRect/>
          </a:stretch>
        </p:blipFill>
        <p:spPr bwMode="auto">
          <a:xfrm>
            <a:off x="2743200" y="1752600"/>
            <a:ext cx="381000" cy="406977"/>
          </a:xfrm>
          <a:prstGeom prst="rect">
            <a:avLst/>
          </a:prstGeom>
          <a:noFill/>
        </p:spPr>
      </p:pic>
      <p:pic>
        <p:nvPicPr>
          <p:cNvPr id="20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4"/>
          <a:srcRect l="17778" r="17037"/>
          <a:stretch>
            <a:fillRect/>
          </a:stretch>
        </p:blipFill>
        <p:spPr bwMode="auto">
          <a:xfrm>
            <a:off x="4691067" y="1638304"/>
            <a:ext cx="381000" cy="406977"/>
          </a:xfrm>
          <a:prstGeom prst="rect">
            <a:avLst/>
          </a:prstGeom>
          <a:noFill/>
        </p:spPr>
      </p:pic>
      <p:pic>
        <p:nvPicPr>
          <p:cNvPr id="21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4"/>
          <a:srcRect l="17778" r="17037"/>
          <a:stretch>
            <a:fillRect/>
          </a:stretch>
        </p:blipFill>
        <p:spPr bwMode="auto">
          <a:xfrm>
            <a:off x="6724652" y="1638296"/>
            <a:ext cx="381000" cy="406977"/>
          </a:xfrm>
          <a:prstGeom prst="rect">
            <a:avLst/>
          </a:prstGeom>
          <a:noFill/>
        </p:spPr>
      </p:pic>
      <p:pic>
        <p:nvPicPr>
          <p:cNvPr id="22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4"/>
          <a:srcRect l="17778" r="17037"/>
          <a:stretch>
            <a:fillRect/>
          </a:stretch>
        </p:blipFill>
        <p:spPr bwMode="auto">
          <a:xfrm>
            <a:off x="3733800" y="2286000"/>
            <a:ext cx="381000" cy="406977"/>
          </a:xfrm>
          <a:prstGeom prst="rect">
            <a:avLst/>
          </a:prstGeom>
          <a:noFill/>
        </p:spPr>
      </p:pic>
      <p:pic>
        <p:nvPicPr>
          <p:cNvPr id="23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4"/>
          <a:srcRect l="17778" r="17037"/>
          <a:stretch>
            <a:fillRect/>
          </a:stretch>
        </p:blipFill>
        <p:spPr bwMode="auto">
          <a:xfrm>
            <a:off x="5638800" y="2209800"/>
            <a:ext cx="381000" cy="406977"/>
          </a:xfrm>
          <a:prstGeom prst="rect">
            <a:avLst/>
          </a:prstGeom>
          <a:noFill/>
        </p:spPr>
      </p:pic>
      <p:pic>
        <p:nvPicPr>
          <p:cNvPr id="24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4"/>
          <a:srcRect l="17778" r="17037"/>
          <a:stretch>
            <a:fillRect/>
          </a:stretch>
        </p:blipFill>
        <p:spPr bwMode="auto">
          <a:xfrm>
            <a:off x="2667000" y="2667000"/>
            <a:ext cx="381000" cy="406977"/>
          </a:xfrm>
          <a:prstGeom prst="rect">
            <a:avLst/>
          </a:prstGeom>
          <a:noFill/>
        </p:spPr>
      </p:pic>
      <p:pic>
        <p:nvPicPr>
          <p:cNvPr id="25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4"/>
          <a:srcRect l="17778" r="17037"/>
          <a:stretch>
            <a:fillRect/>
          </a:stretch>
        </p:blipFill>
        <p:spPr bwMode="auto">
          <a:xfrm>
            <a:off x="4724400" y="2819400"/>
            <a:ext cx="381000" cy="406977"/>
          </a:xfrm>
          <a:prstGeom prst="rect">
            <a:avLst/>
          </a:prstGeom>
          <a:noFill/>
        </p:spPr>
      </p:pic>
      <p:pic>
        <p:nvPicPr>
          <p:cNvPr id="26" name="Picture 3" descr="C:\Documents and Settings\guru\Desktop\style_button_red.png"/>
          <p:cNvPicPr>
            <a:picLocks noChangeAspect="1" noChangeArrowheads="1"/>
          </p:cNvPicPr>
          <p:nvPr/>
        </p:nvPicPr>
        <p:blipFill>
          <a:blip r:embed="rId4"/>
          <a:srcRect l="17778" r="17037"/>
          <a:stretch>
            <a:fillRect/>
          </a:stretch>
        </p:blipFill>
        <p:spPr bwMode="auto">
          <a:xfrm>
            <a:off x="6719889" y="2662237"/>
            <a:ext cx="381000" cy="406977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5715000" y="3276600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?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779672" y="3752850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?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2286000"/>
            <a:ext cx="7620000" cy="2539157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perspectiveAbove"/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>
              <a:lnSpc>
                <a:spcPct val="150000"/>
              </a:lnSpc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4000" b="1" dirty="0" smtClean="0">
                <a:latin typeface="Abadi MT Condensed Light" pitchFamily="34" charset="0"/>
                <a:cs typeface="Aharoni" pitchFamily="2" charset="-79"/>
              </a:rPr>
              <a:t>Yes, the numbers are:</a:t>
            </a:r>
          </a:p>
          <a:p>
            <a:pPr marL="796925" lvl="1">
              <a:lnSpc>
                <a:spcPct val="150000"/>
              </a:lnSpc>
              <a:tabLst>
                <a:tab pos="4291013" algn="ctr"/>
              </a:tabLst>
            </a:pPr>
            <a:r>
              <a:rPr lang="en-US" sz="6600" b="1" dirty="0" smtClean="0">
                <a:solidFill>
                  <a:srgbClr val="1E0D9B"/>
                </a:solidFill>
                <a:latin typeface="Aero" pitchFamily="2" charset="0"/>
                <a:cs typeface="Aharoni" pitchFamily="2" charset="-79"/>
              </a:rPr>
              <a:t>12     24    36</a:t>
            </a:r>
            <a:endParaRPr lang="en-US" sz="6600" b="1" dirty="0">
              <a:solidFill>
                <a:srgbClr val="1E0D9B"/>
              </a:solidFill>
              <a:latin typeface="Aero" pitchFamily="2" charset="0"/>
              <a:cs typeface="Aharoni" pitchFamily="2" charset="-79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2743200"/>
            <a:ext cx="8077200" cy="2123658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312863" indent="-1312863"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Abadi MT Condensed Light" pitchFamily="34" charset="0"/>
                <a:cs typeface="Aharoni" pitchFamily="2" charset="-79"/>
              </a:rPr>
              <a:t>What are these Numbers called?</a:t>
            </a:r>
            <a:endParaRPr lang="en-US" sz="8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latin typeface="Abadi MT Condensed Light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1676400"/>
            <a:ext cx="6781800" cy="4247317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>
              <a:lnSpc>
                <a:spcPct val="150000"/>
              </a:lnSpc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4000" b="1" dirty="0" smtClean="0">
                <a:latin typeface="Abadi MT Condensed Light" pitchFamily="34" charset="0"/>
                <a:cs typeface="Aharoni" pitchFamily="2" charset="-79"/>
              </a:rPr>
              <a:t>The numbers are</a:t>
            </a:r>
          </a:p>
          <a:p>
            <a:pPr marL="796925" indent="-796925" algn="ctr">
              <a:lnSpc>
                <a:spcPct val="150000"/>
              </a:lnSpc>
              <a:tabLst>
                <a:tab pos="4291013" algn="ctr"/>
              </a:tabLst>
            </a:pPr>
            <a:r>
              <a:rPr lang="en-US" sz="4000" b="1" dirty="0">
                <a:solidFill>
                  <a:schemeClr val="accent4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	</a:t>
            </a:r>
            <a:r>
              <a:rPr lang="en-US" sz="6000" b="1" dirty="0" smtClean="0">
                <a:solidFill>
                  <a:schemeClr val="accent4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Common Multiples</a:t>
            </a:r>
            <a:endParaRPr lang="en-US" sz="4000" b="1" dirty="0" smtClean="0">
              <a:solidFill>
                <a:schemeClr val="accent4">
                  <a:lumMod val="75000"/>
                </a:schemeClr>
              </a:solidFill>
              <a:latin typeface="Abadi MT Condensed Light" pitchFamily="34" charset="0"/>
              <a:cs typeface="Aharoni" pitchFamily="2" charset="-79"/>
            </a:endParaRPr>
          </a:p>
          <a:p>
            <a:pPr marL="796925" indent="-796925" algn="ctr">
              <a:lnSpc>
                <a:spcPct val="150000"/>
              </a:lnSpc>
              <a:tabLst>
                <a:tab pos="4291013" algn="ctr"/>
              </a:tabLst>
            </a:pPr>
            <a:r>
              <a:rPr lang="en-US" sz="4000" b="1" dirty="0" smtClean="0">
                <a:solidFill>
                  <a:schemeClr val="accent4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as they are common to multiples of both 4 and 6…</a:t>
            </a:r>
            <a:endParaRPr lang="en-US" sz="3600" b="1" dirty="0">
              <a:solidFill>
                <a:schemeClr val="accent4">
                  <a:lumMod val="75000"/>
                </a:schemeClr>
              </a:solidFill>
              <a:latin typeface="Abadi MT Condensed Light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1752600"/>
            <a:ext cx="8077200" cy="4154984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312863" indent="-1312863"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Abadi MT Condensed Light" pitchFamily="34" charset="0"/>
                <a:cs typeface="Aharoni" pitchFamily="2" charset="-79"/>
              </a:rPr>
              <a:t>Which is the smallest or the lowest of these common multiples: </a:t>
            </a:r>
            <a:br>
              <a:rPr lang="en-U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Abadi MT Condensed Light" pitchFamily="34" charset="0"/>
                <a:cs typeface="Aharoni" pitchFamily="2" charset="-79"/>
              </a:rPr>
            </a:br>
            <a:r>
              <a:rPr lang="en-U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Abadi MT Condensed Light" pitchFamily="34" charset="0"/>
                <a:cs typeface="Aharoni" pitchFamily="2" charset="-79"/>
              </a:rPr>
              <a:t>12, 24, 36, etc…?</a:t>
            </a:r>
            <a:endParaRPr lang="en-US" sz="8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latin typeface="Abadi MT Condensed Light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76600" y="838200"/>
            <a:ext cx="2590800" cy="221599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perspectiveAbove"/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lvl="1" algn="ctr">
              <a:tabLst>
                <a:tab pos="4291013" algn="ctr"/>
              </a:tabLst>
            </a:pPr>
            <a:r>
              <a:rPr lang="en-US" sz="13800" b="1" dirty="0" smtClean="0">
                <a:solidFill>
                  <a:srgbClr val="1E0D9B"/>
                </a:solidFill>
                <a:latin typeface="Aero" pitchFamily="2" charset="0"/>
                <a:cs typeface="Aharoni" pitchFamily="2" charset="-79"/>
              </a:rPr>
              <a:t>12</a:t>
            </a:r>
            <a:endParaRPr lang="en-US" sz="13800" b="1" dirty="0">
              <a:solidFill>
                <a:srgbClr val="1E0D9B"/>
              </a:solidFill>
              <a:latin typeface="Aero" pitchFamily="2" charset="0"/>
              <a:cs typeface="Aharoni" pitchFamily="2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" y="3505200"/>
            <a:ext cx="8077200" cy="2169825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4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Abadi MT Condensed Light" pitchFamily="34" charset="0"/>
                <a:cs typeface="Aharoni" pitchFamily="2" charset="-79"/>
              </a:rPr>
              <a:t>Voila! 12 is the lowest common multiple as this is the smallest of the common multiples of 4 and 6.</a:t>
            </a:r>
            <a:endParaRPr lang="en-US" sz="4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  <a:latin typeface="Abadi MT Condensed Light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43000" y="1371600"/>
            <a:ext cx="6781800" cy="4154984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>
              <a:lnSpc>
                <a:spcPct val="150000"/>
              </a:lnSpc>
              <a:buFont typeface="Wingdings" pitchFamily="2" charset="2"/>
              <a:buChar char="q"/>
              <a:tabLst>
                <a:tab pos="4291013" algn="ctr"/>
              </a:tabLst>
            </a:pPr>
            <a:r>
              <a:rPr lang="en-US" sz="4000" b="1" dirty="0" smtClean="0">
                <a:latin typeface="Abadi MT Condensed Light" pitchFamily="34" charset="0"/>
                <a:cs typeface="Aharoni" pitchFamily="2" charset="-79"/>
              </a:rPr>
              <a:t>Least Common Multiple is also abbreviated as:</a:t>
            </a:r>
          </a:p>
          <a:p>
            <a:pPr marL="796925" indent="-796925" algn="ctr">
              <a:lnSpc>
                <a:spcPct val="150000"/>
              </a:lnSpc>
              <a:tabLst>
                <a:tab pos="4291013" algn="ctr"/>
              </a:tabLst>
            </a:pPr>
            <a:r>
              <a:rPr lang="en-US" sz="9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" pitchFamily="18" charset="0"/>
                <a:cs typeface="Aharoni" pitchFamily="2" charset="-79"/>
              </a:rPr>
              <a:t>L.C.M.</a:t>
            </a:r>
            <a:endParaRPr lang="en-US" sz="3600" b="1" dirty="0">
              <a:solidFill>
                <a:schemeClr val="accent4">
                  <a:lumMod val="75000"/>
                </a:schemeClr>
              </a:solidFill>
              <a:latin typeface="Times" pitchFamily="18" charset="0"/>
              <a:cs typeface="Aharoni" pitchFamily="2" charset="-79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900"/>
                            </p:stCondLst>
                            <p:childTnLst>
                              <p:par>
                                <p:cTn id="12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5800" y="1545372"/>
            <a:ext cx="8458200" cy="4093428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400" b="1" dirty="0" smtClean="0">
                <a:ln w="1905">
                  <a:noFill/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badi MT Condensed" pitchFamily="34" charset="0"/>
                <a:cs typeface="Aharoni" pitchFamily="2" charset="-79"/>
              </a:rPr>
              <a:t>Hands-on Activities in Mathematics</a:t>
            </a:r>
          </a:p>
          <a:p>
            <a:pPr marL="633413" indent="-293688">
              <a:buFont typeface="Arial" pitchFamily="34" charset="0"/>
              <a:buChar char="•"/>
            </a:pPr>
            <a:r>
              <a:rPr lang="en-US" sz="3600" b="1" dirty="0" smtClean="0">
                <a:latin typeface="Abadi MT Condensed Light" pitchFamily="34" charset="0"/>
                <a:cs typeface="Aharoni" pitchFamily="2" charset="-79"/>
              </a:rPr>
              <a:t>Take the phobia out of the subject</a:t>
            </a:r>
          </a:p>
          <a:p>
            <a:pPr marL="633413" indent="-293688">
              <a:buFont typeface="Arial" pitchFamily="34" charset="0"/>
              <a:buChar char="•"/>
            </a:pPr>
            <a:r>
              <a:rPr lang="en-US" sz="3600" b="1" dirty="0" smtClean="0">
                <a:latin typeface="Abadi MT Condensed Light" pitchFamily="34" charset="0"/>
                <a:cs typeface="Aharoni" pitchFamily="2" charset="-79"/>
              </a:rPr>
              <a:t>Make concepts clear</a:t>
            </a:r>
          </a:p>
          <a:p>
            <a:pPr marL="633413" indent="-293688">
              <a:buFont typeface="Arial" pitchFamily="34" charset="0"/>
              <a:buChar char="•"/>
            </a:pPr>
            <a:r>
              <a:rPr lang="en-US" sz="3600" b="1" dirty="0" smtClean="0">
                <a:latin typeface="Abadi MT Condensed Light" pitchFamily="34" charset="0"/>
                <a:cs typeface="Aharoni" pitchFamily="2" charset="-79"/>
              </a:rPr>
              <a:t>Enhance learning</a:t>
            </a:r>
          </a:p>
          <a:p>
            <a:pPr marL="633413" indent="-293688">
              <a:buFont typeface="Arial" pitchFamily="34" charset="0"/>
              <a:buChar char="•"/>
            </a:pPr>
            <a:r>
              <a:rPr lang="en-US" sz="3600" b="1" dirty="0" smtClean="0">
                <a:latin typeface="Abadi MT Condensed Light" pitchFamily="34" charset="0"/>
                <a:cs typeface="Aharoni" pitchFamily="2" charset="-79"/>
              </a:rPr>
              <a:t>Enhance creative skills</a:t>
            </a:r>
          </a:p>
          <a:p>
            <a:pPr marL="633413" indent="-293688">
              <a:buFont typeface="Arial" pitchFamily="34" charset="0"/>
              <a:buChar char="•"/>
            </a:pPr>
            <a:r>
              <a:rPr lang="en-US" sz="3600" b="1" dirty="0" smtClean="0">
                <a:latin typeface="Abadi MT Condensed Light" pitchFamily="34" charset="0"/>
                <a:cs typeface="Aharoni" pitchFamily="2" charset="-79"/>
              </a:rPr>
              <a:t>Enhance critical thinking competencies </a:t>
            </a:r>
          </a:p>
          <a:p>
            <a:pPr marL="633413" indent="-293688">
              <a:buFont typeface="Arial" pitchFamily="34" charset="0"/>
              <a:buChar char="•"/>
            </a:pPr>
            <a:r>
              <a:rPr lang="en-US" sz="3600" b="1" dirty="0" smtClean="0">
                <a:latin typeface="Abadi MT Condensed Light" pitchFamily="34" charset="0"/>
                <a:cs typeface="Aharoni" pitchFamily="2" charset="-79"/>
              </a:rPr>
              <a:t>Make subject enjoyable</a:t>
            </a:r>
            <a:endParaRPr lang="en-US" sz="4000" b="1" dirty="0">
              <a:latin typeface="Abadi MT Condensed Light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5800" y="1219200"/>
            <a:ext cx="8458200" cy="64633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600" b="1" dirty="0" smtClean="0">
                <a:ln w="1905">
                  <a:noFill/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badi MT Condensed" pitchFamily="34" charset="0"/>
                <a:cs typeface="Aharoni" pitchFamily="2" charset="-79"/>
              </a:rPr>
              <a:t>From a famous Chinese proverb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2743200"/>
            <a:ext cx="8458200" cy="2511137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633413" indent="-293688">
              <a:lnSpc>
                <a:spcPct val="150000"/>
              </a:lnSpc>
              <a:buFont typeface="Arial" pitchFamily="34" charset="0"/>
              <a:buChar char="•"/>
              <a:tabLst>
                <a:tab pos="4114800" algn="ctr"/>
              </a:tabLst>
            </a:pPr>
            <a:r>
              <a:rPr lang="en-US" sz="3600" b="1" dirty="0" smtClean="0">
                <a:latin typeface="Abadi MT Condensed Light" pitchFamily="34" charset="0"/>
                <a:cs typeface="Aharoni" pitchFamily="2" charset="-79"/>
              </a:rPr>
              <a:t>You  </a:t>
            </a:r>
            <a:r>
              <a:rPr lang="en-US" sz="3600" b="1" dirty="0" smtClean="0">
                <a:solidFill>
                  <a:srgbClr val="FF0000"/>
                </a:solidFill>
                <a:latin typeface="Abadi MT Condensed Light" pitchFamily="34" charset="0"/>
                <a:cs typeface="Aharoni" pitchFamily="2" charset="-79"/>
              </a:rPr>
              <a:t>TELL</a:t>
            </a:r>
            <a:r>
              <a:rPr lang="en-US" sz="3600" b="1" dirty="0" smtClean="0">
                <a:latin typeface="Abadi MT Condensed Light" pitchFamily="34" charset="0"/>
                <a:cs typeface="Aharoni" pitchFamily="2" charset="-79"/>
              </a:rPr>
              <a:t>  me </a:t>
            </a:r>
            <a:r>
              <a:rPr lang="en-US" sz="3600" b="1" dirty="0">
                <a:latin typeface="Abadi MT Condensed Light" pitchFamily="34" charset="0"/>
                <a:cs typeface="Aharoni" pitchFamily="2" charset="-79"/>
              </a:rPr>
              <a:t>	</a:t>
            </a:r>
            <a:r>
              <a:rPr lang="en-US" sz="3600" b="1" dirty="0" smtClean="0">
                <a:latin typeface="Abadi MT Condensed Light" pitchFamily="34" charset="0"/>
                <a:cs typeface="Aharoni" pitchFamily="2" charset="-79"/>
              </a:rPr>
              <a:t>&amp; 	I  will  </a:t>
            </a:r>
            <a:r>
              <a:rPr lang="en-US" sz="3600" b="1" dirty="0" smtClean="0">
                <a:solidFill>
                  <a:srgbClr val="00B050"/>
                </a:solidFill>
                <a:latin typeface="Abadi MT Condensed Light" pitchFamily="34" charset="0"/>
                <a:cs typeface="Aharoni" pitchFamily="2" charset="-79"/>
              </a:rPr>
              <a:t>FORGET</a:t>
            </a:r>
          </a:p>
          <a:p>
            <a:pPr marL="633413" indent="-293688">
              <a:lnSpc>
                <a:spcPct val="150000"/>
              </a:lnSpc>
              <a:buFont typeface="Arial" pitchFamily="34" charset="0"/>
              <a:buChar char="•"/>
              <a:tabLst>
                <a:tab pos="4114800" algn="ctr"/>
              </a:tabLst>
            </a:pPr>
            <a:r>
              <a:rPr lang="en-US" sz="3600" b="1" dirty="0" smtClean="0">
                <a:latin typeface="Abadi MT Condensed Light" pitchFamily="34" charset="0"/>
                <a:cs typeface="Aharoni" pitchFamily="2" charset="-79"/>
              </a:rPr>
              <a:t>You  </a:t>
            </a:r>
            <a:r>
              <a:rPr lang="en-US" sz="3600" b="1" dirty="0" smtClean="0">
                <a:solidFill>
                  <a:srgbClr val="FF0000"/>
                </a:solidFill>
                <a:latin typeface="Abadi MT Condensed Light" pitchFamily="34" charset="0"/>
                <a:cs typeface="Aharoni" pitchFamily="2" charset="-79"/>
              </a:rPr>
              <a:t>SHOW</a:t>
            </a:r>
            <a:r>
              <a:rPr lang="en-US" sz="3600" b="1" dirty="0" smtClean="0">
                <a:latin typeface="Abadi MT Condensed Light" pitchFamily="34" charset="0"/>
                <a:cs typeface="Aharoni" pitchFamily="2" charset="-79"/>
              </a:rPr>
              <a:t>  me 	&amp;	I  will  </a:t>
            </a:r>
            <a:r>
              <a:rPr lang="en-US" sz="3600" b="1" dirty="0" smtClean="0">
                <a:solidFill>
                  <a:srgbClr val="00B050"/>
                </a:solidFill>
                <a:latin typeface="Abadi MT Condensed Light" pitchFamily="34" charset="0"/>
                <a:cs typeface="Aharoni" pitchFamily="2" charset="-79"/>
              </a:rPr>
              <a:t>REMEMBER</a:t>
            </a:r>
          </a:p>
          <a:p>
            <a:pPr marL="633413" indent="-293688">
              <a:lnSpc>
                <a:spcPct val="150000"/>
              </a:lnSpc>
              <a:buFont typeface="Arial" pitchFamily="34" charset="0"/>
              <a:buChar char="•"/>
              <a:tabLst>
                <a:tab pos="4114800" algn="ctr"/>
              </a:tabLst>
            </a:pPr>
            <a:r>
              <a:rPr lang="en-US" sz="3600" b="1" dirty="0" smtClean="0">
                <a:latin typeface="Abadi MT Condensed Light" pitchFamily="34" charset="0"/>
                <a:cs typeface="Aharoni" pitchFamily="2" charset="-79"/>
              </a:rPr>
              <a:t>You  Make  me  </a:t>
            </a:r>
            <a:r>
              <a:rPr lang="en-US" sz="3600" b="1" dirty="0" smtClean="0">
                <a:solidFill>
                  <a:srgbClr val="FF0000"/>
                </a:solidFill>
                <a:latin typeface="Abadi MT Condensed Light" pitchFamily="34" charset="0"/>
                <a:cs typeface="Aharoni" pitchFamily="2" charset="-79"/>
              </a:rPr>
              <a:t>DO</a:t>
            </a:r>
            <a:r>
              <a:rPr lang="en-US" sz="3600" b="1" dirty="0" smtClean="0">
                <a:latin typeface="Abadi MT Condensed Light" pitchFamily="34" charset="0"/>
                <a:cs typeface="Aharoni" pitchFamily="2" charset="-79"/>
              </a:rPr>
              <a:t>	&amp;	I  will  </a:t>
            </a:r>
            <a:r>
              <a:rPr lang="en-US" sz="3600" b="1" dirty="0">
                <a:solidFill>
                  <a:srgbClr val="00B050"/>
                </a:solidFill>
                <a:latin typeface="Abadi MT Condensed Light" pitchFamily="34" charset="0"/>
                <a:cs typeface="Aharoni" pitchFamily="2" charset="-79"/>
              </a:rPr>
              <a:t>U</a:t>
            </a:r>
            <a:r>
              <a:rPr lang="en-US" sz="3600" b="1" dirty="0" smtClean="0">
                <a:solidFill>
                  <a:srgbClr val="00B050"/>
                </a:solidFill>
                <a:latin typeface="Abadi MT Condensed Light" pitchFamily="34" charset="0"/>
                <a:cs typeface="Aharoni" pitchFamily="2" charset="-79"/>
              </a:rPr>
              <a:t>NDERSTAND</a:t>
            </a:r>
            <a:endParaRPr lang="en-US" sz="3600" b="1" dirty="0">
              <a:solidFill>
                <a:srgbClr val="00B050"/>
              </a:solidFill>
              <a:latin typeface="Abadi MT Condensed Light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4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40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6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5800" y="1676400"/>
            <a:ext cx="7696200" cy="2862322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ln w="1905">
                  <a:noFill/>
                </a:ln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ction Man Extended" pitchFamily="2" charset="0"/>
                <a:cs typeface="Aharoni" pitchFamily="2" charset="-79"/>
              </a:rPr>
              <a:t>And Going </a:t>
            </a:r>
          </a:p>
          <a:p>
            <a:pPr algn="ctr"/>
            <a:r>
              <a:rPr lang="en-US" sz="6000" b="1" dirty="0" smtClean="0">
                <a:ln w="1905">
                  <a:noFill/>
                </a:ln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ction Man Extended" pitchFamily="2" charset="0"/>
                <a:cs typeface="Aharoni" pitchFamily="2" charset="-79"/>
              </a:rPr>
              <a:t>A Step </a:t>
            </a:r>
          </a:p>
          <a:p>
            <a:pPr algn="ctr"/>
            <a:r>
              <a:rPr lang="en-US" sz="6000" b="1" dirty="0" smtClean="0">
                <a:ln w="1905">
                  <a:noFill/>
                </a:ln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ction Man Extended" pitchFamily="2" charset="0"/>
                <a:cs typeface="Aharoni" pitchFamily="2" charset="-79"/>
              </a:rPr>
              <a:t>Further…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00100" y="2306674"/>
            <a:ext cx="7543800" cy="2354491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96925" indent="-796925" algn="ctr">
              <a:lnSpc>
                <a:spcPct val="150000"/>
              </a:lnSpc>
              <a:tabLst>
                <a:tab pos="4291013" algn="ctr"/>
              </a:tabLst>
            </a:pPr>
            <a:r>
              <a:rPr lang="en-US" sz="5400" b="1" dirty="0" smtClean="0">
                <a:latin typeface="SF Cartoonist Hand" pitchFamily="2" charset="0"/>
                <a:cs typeface="Aharoni" pitchFamily="2" charset="-79"/>
              </a:rPr>
              <a:t>As another saying goes:</a:t>
            </a:r>
          </a:p>
          <a:p>
            <a:pPr marL="796925" indent="-796925" algn="ctr">
              <a:lnSpc>
                <a:spcPct val="150000"/>
              </a:lnSpc>
              <a:tabLst>
                <a:tab pos="4291013" algn="ctr"/>
              </a:tabLst>
            </a:pPr>
            <a:r>
              <a:rPr lang="en-US" sz="4400" b="1" dirty="0" smtClean="0">
                <a:solidFill>
                  <a:srgbClr val="FF0000"/>
                </a:solidFill>
                <a:latin typeface="Times" pitchFamily="18" charset="0"/>
                <a:cs typeface="Aharoni" pitchFamily="2" charset="-79"/>
              </a:rPr>
              <a:t>Practice Makes Perfect</a:t>
            </a:r>
            <a:endParaRPr lang="en-US" sz="4000" b="1" dirty="0" smtClean="0">
              <a:solidFill>
                <a:srgbClr val="FF0000"/>
              </a:solidFill>
              <a:latin typeface="Times" pitchFamily="18" charset="0"/>
              <a:cs typeface="Aharoni" pitchFamily="2" charset="-79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00"/>
                            </p:stCondLst>
                            <p:childTnLst>
                              <p:par>
                                <p:cTn id="1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5800" y="1676400"/>
            <a:ext cx="7696200" cy="4154984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w="38100" h="38100" prst="angle"/>
            </a:sp3d>
          </a:bodyPr>
          <a:lstStyle/>
          <a:p>
            <a:pPr algn="ctr"/>
            <a:r>
              <a:rPr lang="en-US" sz="8800" b="1" dirty="0" smtClean="0">
                <a:ln w="1905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B050"/>
                </a:solidFill>
                <a:latin typeface="SF Cartoonist Hand" pitchFamily="2" charset="0"/>
                <a:cs typeface="Aharoni" pitchFamily="2" charset="-79"/>
              </a:rPr>
              <a:t>Help me PRACTICE </a:t>
            </a:r>
          </a:p>
          <a:p>
            <a:pPr algn="ctr"/>
            <a:r>
              <a:rPr lang="en-US" sz="8800" b="1" dirty="0" smtClean="0">
                <a:ln w="1905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B050"/>
                </a:solidFill>
                <a:latin typeface="SF Cartoonist Hand" pitchFamily="2" charset="0"/>
                <a:cs typeface="Aharoni" pitchFamily="2" charset="-79"/>
              </a:rPr>
              <a:t>&amp; I Will EXCEL!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" y="2321005"/>
            <a:ext cx="8686800" cy="3046988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lvl="1" algn="ctr">
              <a:tabLst>
                <a:tab pos="4291013" algn="ctr"/>
              </a:tabLst>
            </a:pPr>
            <a:r>
              <a:rPr lang="en-US" sz="9600" b="1" dirty="0" smtClean="0">
                <a:solidFill>
                  <a:srgbClr val="1E0D9B"/>
                </a:solidFill>
                <a:latin typeface="SF Atarian System" pitchFamily="2" charset="0"/>
                <a:cs typeface="Aharoni" pitchFamily="2" charset="-79"/>
              </a:rPr>
              <a:t>Thank you</a:t>
            </a:r>
          </a:p>
          <a:p>
            <a:pPr marL="0" lvl="1" algn="ctr">
              <a:tabLst>
                <a:tab pos="4291013" algn="ctr"/>
              </a:tabLst>
            </a:pPr>
            <a:r>
              <a:rPr lang="en-US" sz="9600" b="1" dirty="0" smtClean="0">
                <a:solidFill>
                  <a:srgbClr val="1E0D9B"/>
                </a:solidFill>
                <a:latin typeface="SF Atarian System" pitchFamily="2" charset="0"/>
                <a:cs typeface="Aharoni" pitchFamily="2" charset="-79"/>
              </a:rPr>
              <a:t>Very Much!</a:t>
            </a:r>
            <a:endParaRPr lang="en-US" sz="9600" b="1" dirty="0">
              <a:solidFill>
                <a:srgbClr val="1E0D9B"/>
              </a:solidFill>
              <a:latin typeface="SF Atarian System" pitchFamily="2" charset="0"/>
              <a:cs typeface="Aharoni" pitchFamily="2" charset="-79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344</TotalTime>
  <Words>257</Words>
  <Application>Microsoft Office PowerPoint</Application>
  <PresentationFormat>On-screen Show (4:3)</PresentationFormat>
  <Paragraphs>61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42" baseType="lpstr">
      <vt:lpstr>Arial</vt:lpstr>
      <vt:lpstr>Calibri</vt:lpstr>
      <vt:lpstr>Abadi MT Condensed</vt:lpstr>
      <vt:lpstr>Aharoni</vt:lpstr>
      <vt:lpstr>Abadi MT Condensed Light</vt:lpstr>
      <vt:lpstr>Constantia</vt:lpstr>
      <vt:lpstr>Gisha</vt:lpstr>
      <vt:lpstr>Wingdings</vt:lpstr>
      <vt:lpstr>Aero</vt:lpstr>
      <vt:lpstr>SF Cartoonist Hand</vt:lpstr>
      <vt:lpstr>Times</vt:lpstr>
      <vt:lpstr>Action Man Extended</vt:lpstr>
      <vt:lpstr>SF Atarian System</vt:lpstr>
      <vt:lpstr>Wingdings 2</vt:lpstr>
      <vt:lpstr>Flow</vt:lpstr>
      <vt:lpstr>WELCOME  TO HANDS-ON MATHS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Company>gcpl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admin</cp:lastModifiedBy>
  <cp:revision>49</cp:revision>
  <dcterms:created xsi:type="dcterms:W3CDTF">2011-10-09T04:33:34Z</dcterms:created>
  <dcterms:modified xsi:type="dcterms:W3CDTF">2011-10-12T09:00:59Z</dcterms:modified>
</cp:coreProperties>
</file>